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7" r:id="rId2"/>
    <p:sldId id="265" r:id="rId3"/>
    <p:sldId id="266" r:id="rId4"/>
    <p:sldId id="267" r:id="rId5"/>
    <p:sldId id="264" r:id="rId6"/>
    <p:sldId id="263" r:id="rId7"/>
    <p:sldId id="268" r:id="rId8"/>
    <p:sldId id="270" r:id="rId9"/>
    <p:sldId id="269" r:id="rId10"/>
  </p:sldIdLst>
  <p:sldSz cx="12192000" cy="6858000"/>
  <p:notesSz cx="6797675" cy="9926638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8A1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96"/>
      </p:cViewPr>
      <p:guideLst>
        <p:guide orient="horz" pos="2120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27655-265D-4D90-ACA6-8ACC0BA07158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3EEA-92F8-42D7-8C52-E34444338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2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2024/6/7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2" y="-22857"/>
            <a:ext cx="12205733" cy="6903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868479" y="1824602"/>
            <a:ext cx="10841075" cy="2452491"/>
            <a:chOff x="1025" y="3717"/>
            <a:chExt cx="12806" cy="2897"/>
          </a:xfrm>
        </p:grpSpPr>
        <p:sp>
          <p:nvSpPr>
            <p:cNvPr id="7" name="文本框 6"/>
            <p:cNvSpPr txBox="1"/>
            <p:nvPr/>
          </p:nvSpPr>
          <p:spPr>
            <a:xfrm>
              <a:off x="4582" y="5730"/>
              <a:ext cx="5133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4265">
                  <a:solidFill>
                    <a:srgbClr val="17445B"/>
                  </a:solidFill>
                  <a:latin typeface="微软雅黑" panose="020B0503020204020204" charset="-122"/>
                  <a:ea typeface="微软雅黑" panose="020B0503020204020204" charset="-122"/>
                </a:rPr>
                <a:t>教师操作指南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25" y="3717"/>
              <a:ext cx="12806" cy="16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8000">
                  <a:solidFill>
                    <a:srgbClr val="17445B"/>
                  </a:solidFill>
                  <a:latin typeface="微软雅黑" panose="020B0503020204020204" charset="-122"/>
                  <a:ea typeface="微软雅黑" panose="020B0503020204020204" charset="-122"/>
                </a:rPr>
                <a:t>教材信息登记管理系统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360410" y="5791200"/>
            <a:ext cx="3223895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上海上师图书服务有限公司</a:t>
            </a:r>
          </a:p>
          <a:p>
            <a:pPr algn="ctr">
              <a:lnSpc>
                <a:spcPct val="150000"/>
              </a:lnSpc>
            </a:pPr>
            <a:r>
              <a:rPr lang="zh-CN" altLang="en-US" dirty="0"/>
              <a:t>教材科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箭头连接符 79"/>
          <p:cNvCxnSpPr/>
          <p:nvPr/>
        </p:nvCxnSpPr>
        <p:spPr>
          <a:xfrm>
            <a:off x="6400800" y="1625405"/>
            <a:ext cx="710961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237514" y="1161477"/>
            <a:ext cx="0" cy="579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5906014" y="1306492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887199" y="2627468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906014" y="4020643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03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6400800" y="4344065"/>
            <a:ext cx="710961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>
            <a:off x="5433001" y="2943797"/>
            <a:ext cx="662999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7183063" y="1456464"/>
            <a:ext cx="1553614" cy="337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总流程图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8189" y="2774855"/>
            <a:ext cx="3011396" cy="5156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教材信息登记流程图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2163" y="4183201"/>
            <a:ext cx="2067358" cy="3378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具体操作详解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868292" y="5318372"/>
            <a:ext cx="662999" cy="662999"/>
          </a:xfrm>
          <a:prstGeom prst="ellipse">
            <a:avLst/>
          </a:prstGeom>
          <a:solidFill>
            <a:srgbClr val="FC614C"/>
          </a:solidFill>
          <a:ln>
            <a:noFill/>
          </a:ln>
          <a:effectLst>
            <a:outerShdw blurRad="165100" dist="38100" dir="5400000" sx="104000" sy="104000" algn="t" rotWithShape="0">
              <a:srgbClr val="C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414094" y="5634701"/>
            <a:ext cx="662999" cy="0"/>
          </a:xfrm>
          <a:prstGeom prst="straightConnector1">
            <a:avLst/>
          </a:prstGeom>
          <a:ln>
            <a:solidFill>
              <a:srgbClr val="FC6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241648" y="5465759"/>
            <a:ext cx="1486760" cy="5156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eaLnBrk="1" hangingPunct="1"/>
            <a:r>
              <a:rPr lang="zh-CN" altLang="en-US" sz="1600" dirty="0" smtClean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其他事项</a:t>
            </a:r>
            <a:endParaRPr lang="en-US" altLang="zh-CN" sz="16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/>
          <a:stretch/>
        </p:blipFill>
        <p:spPr>
          <a:xfrm>
            <a:off x="814648" y="1612232"/>
            <a:ext cx="10058400" cy="4546754"/>
          </a:xfrm>
          <a:prstGeom prst="rect">
            <a:avLst/>
          </a:prstGeom>
        </p:spPr>
      </p:pic>
      <p:sp>
        <p:nvSpPr>
          <p:cNvPr id="5" name="流程图: 延期 4"/>
          <p:cNvSpPr/>
          <p:nvPr/>
        </p:nvSpPr>
        <p:spPr>
          <a:xfrm rot="10800000">
            <a:off x="634646" y="304826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2"/>
          <p:cNvSpPr/>
          <p:nvPr/>
        </p:nvSpPr>
        <p:spPr>
          <a:xfrm>
            <a:off x="1091210" y="338498"/>
            <a:ext cx="3334400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82930" y="443088"/>
            <a:ext cx="375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sz="2000" dirty="0" smtClean="0"/>
              <a:t>一、总流程图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57670" y="5338535"/>
            <a:ext cx="1064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zh-CN" altLang="en-US" dirty="0"/>
              <a:t>、不使用出版类教材的，需要在指定教材界面选择</a:t>
            </a:r>
            <a:r>
              <a:rPr lang="en-US" altLang="zh-CN" dirty="0"/>
              <a:t>“</a:t>
            </a:r>
            <a:r>
              <a:rPr lang="zh-CN" altLang="en-US" dirty="0"/>
              <a:t>自编讲义</a:t>
            </a:r>
            <a:r>
              <a:rPr lang="en-US" altLang="zh-CN" dirty="0"/>
              <a:t>”</a:t>
            </a:r>
            <a:r>
              <a:rPr lang="zh-CN" altLang="en-US" dirty="0"/>
              <a:t>进行登记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2</a:t>
            </a:r>
            <a:r>
              <a:rPr lang="zh-CN" altLang="en-US" dirty="0"/>
              <a:t>、多</a:t>
            </a:r>
            <a:r>
              <a:rPr lang="zh-CN" altLang="en-US" dirty="0" smtClean="0"/>
              <a:t>位任课教师上</a:t>
            </a:r>
            <a:r>
              <a:rPr lang="zh-CN" altLang="en-US" dirty="0"/>
              <a:t>同一门课程的由一</a:t>
            </a:r>
            <a:r>
              <a:rPr lang="zh-CN" altLang="en-US" dirty="0" smtClean="0"/>
              <a:t>位任课教师统一</a:t>
            </a:r>
            <a:r>
              <a:rPr lang="zh-CN" altLang="en-US" dirty="0"/>
              <a:t>填写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3</a:t>
            </a:r>
            <a:r>
              <a:rPr lang="zh-CN" altLang="en-US" dirty="0"/>
              <a:t>、所有任务都需要进行填报。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5" b="6309"/>
          <a:stretch/>
        </p:blipFill>
        <p:spPr>
          <a:xfrm>
            <a:off x="846237" y="1327947"/>
            <a:ext cx="10657957" cy="40105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1832" y="1004781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教师登陆系统，根据系统显示的排课信息，填写上课使用的教材信息。流程如下图：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流程图: 延期 8"/>
          <p:cNvSpPr/>
          <p:nvPr/>
        </p:nvSpPr>
        <p:spPr>
          <a:xfrm rot="10800000">
            <a:off x="634646" y="304826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2"/>
          <p:cNvSpPr/>
          <p:nvPr/>
        </p:nvSpPr>
        <p:spPr>
          <a:xfrm>
            <a:off x="1091210" y="338498"/>
            <a:ext cx="3334400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82930" y="443088"/>
            <a:ext cx="375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sz="2000" dirty="0" smtClean="0"/>
              <a:t>二、</a:t>
            </a:r>
            <a:r>
              <a:rPr lang="zh-CN" altLang="en-US" sz="2000" dirty="0"/>
              <a:t>教材信息登记流程图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" y="3365440"/>
            <a:ext cx="11887085" cy="3169889"/>
          </a:xfrm>
          <a:prstGeom prst="rect">
            <a:avLst/>
          </a:prstGeom>
        </p:spPr>
      </p:pic>
      <p:sp>
        <p:nvSpPr>
          <p:cNvPr id="48" name="流程图: 延期 47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116314" y="401558"/>
            <a:ext cx="447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</a:t>
            </a:r>
            <a:r>
              <a:rPr lang="zh-CN" altLang="en-US" sz="2000" dirty="0"/>
              <a:t>具体操作</a:t>
            </a:r>
            <a:r>
              <a:rPr lang="zh-CN" altLang="en-US" sz="2000" dirty="0" smtClean="0"/>
              <a:t>详解：教材登记界面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710579" y="1607055"/>
            <a:ext cx="1088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点击教材管理</a:t>
            </a:r>
            <a:r>
              <a:rPr lang="en-US" altLang="zh-CN" dirty="0"/>
              <a:t>-&gt;</a:t>
            </a:r>
            <a:r>
              <a:rPr lang="zh-CN" altLang="zh-CN" dirty="0"/>
              <a:t>教材登记，进入教材登记</a:t>
            </a:r>
            <a:r>
              <a:rPr lang="zh-CN" altLang="zh-CN" dirty="0" smtClean="0"/>
              <a:t>页面，</a:t>
            </a:r>
            <a:r>
              <a:rPr lang="zh-CN" altLang="zh-CN" dirty="0"/>
              <a:t>可对课程进行</a:t>
            </a:r>
            <a:r>
              <a:rPr lang="zh-CN" altLang="zh-CN" dirty="0" smtClean="0"/>
              <a:t>指定、修改</a:t>
            </a:r>
            <a:r>
              <a:rPr lang="zh-CN" altLang="zh-CN" dirty="0"/>
              <a:t>教材状态、导出等功能；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32550" y="4785558"/>
            <a:ext cx="956057" cy="212891"/>
          </a:xfrm>
          <a:prstGeom prst="roundRect">
            <a:avLst/>
          </a:prstGeom>
          <a:noFill/>
          <a:ln w="28575"/>
          <a:effectLst>
            <a:outerShdw blurRad="50800" dir="5400000" sx="103000" sy="103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26193" y="2060827"/>
            <a:ext cx="936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kern="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分别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点击课程序号、课程代码、课程名称、教学班，可实现按点击项排序课程的效果；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506856" y="3855353"/>
            <a:ext cx="490220" cy="14991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4700" y="2835643"/>
            <a:ext cx="1477646" cy="564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/>
              <a:t>点击</a:t>
            </a:r>
            <a:r>
              <a:rPr lang="en-US" altLang="zh-CN" sz="1400" dirty="0" smtClean="0"/>
              <a:t>“</a:t>
            </a:r>
            <a:r>
              <a:rPr lang="zh-CN" altLang="en-US" sz="1400" dirty="0"/>
              <a:t>指定教材</a:t>
            </a:r>
            <a:r>
              <a:rPr lang="en-US" altLang="zh-CN" sz="1400" dirty="0" smtClean="0"/>
              <a:t>”</a:t>
            </a:r>
            <a:r>
              <a:rPr lang="zh-CN" altLang="en-US" sz="1400" dirty="0" smtClean="0"/>
              <a:t>进行信息登记。</a:t>
            </a:r>
            <a:endParaRPr lang="en-US" altLang="zh-CN" sz="1400" dirty="0"/>
          </a:p>
        </p:txBody>
      </p:sp>
      <p:grpSp>
        <p:nvGrpSpPr>
          <p:cNvPr id="15" name="组合 14"/>
          <p:cNvGrpSpPr/>
          <p:nvPr/>
        </p:nvGrpSpPr>
        <p:grpSpPr>
          <a:xfrm rot="5400000" flipH="1" flipV="1">
            <a:off x="998216" y="3444158"/>
            <a:ext cx="521552" cy="498677"/>
            <a:chOff x="11812" y="2221"/>
            <a:chExt cx="1387" cy="1349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2142261" y="5598269"/>
            <a:ext cx="1605915" cy="340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dbl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对应课程名称</a:t>
            </a:r>
          </a:p>
        </p:txBody>
      </p:sp>
      <p:grpSp>
        <p:nvGrpSpPr>
          <p:cNvPr id="22" name="组合 21"/>
          <p:cNvGrpSpPr/>
          <p:nvPr/>
        </p:nvGrpSpPr>
        <p:grpSpPr>
          <a:xfrm rot="10800000" flipV="1">
            <a:off x="10793741" y="3615030"/>
            <a:ext cx="410210" cy="630555"/>
            <a:chOff x="11812" y="2221"/>
            <a:chExt cx="1387" cy="1349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 w="28575" cmpd="dbl">
              <a:solidFill>
                <a:srgbClr val="FFC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9442426" y="3322267"/>
            <a:ext cx="1306195" cy="340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dbl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状态查看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35009" y="2711450"/>
            <a:ext cx="410210" cy="978650"/>
            <a:chOff x="11812" y="2221"/>
            <a:chExt cx="1387" cy="1349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 w="28575" cmpd="dbl">
              <a:solidFill>
                <a:srgbClr val="FFC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972482" y="2611594"/>
            <a:ext cx="1605915" cy="340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dbl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查看对应学期</a:t>
            </a:r>
          </a:p>
        </p:txBody>
      </p:sp>
      <p:sp>
        <p:nvSpPr>
          <p:cNvPr id="5" name="矩形 4"/>
          <p:cNvSpPr/>
          <p:nvPr/>
        </p:nvSpPr>
        <p:spPr>
          <a:xfrm>
            <a:off x="2010543" y="3696557"/>
            <a:ext cx="934676" cy="12318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8191610" y="5209876"/>
            <a:ext cx="393404" cy="500380"/>
            <a:chOff x="11812" y="2221"/>
            <a:chExt cx="1387" cy="1349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 w="28575" cmpd="dbl">
              <a:solidFill>
                <a:srgbClr val="FFC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6109967" y="5520256"/>
            <a:ext cx="2070100" cy="340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dbl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查看指定教材信息</a:t>
            </a:r>
          </a:p>
        </p:txBody>
      </p:sp>
      <p:grpSp>
        <p:nvGrpSpPr>
          <p:cNvPr id="35" name="组合 34"/>
          <p:cNvGrpSpPr/>
          <p:nvPr/>
        </p:nvGrpSpPr>
        <p:grpSpPr>
          <a:xfrm rot="10800000">
            <a:off x="3774288" y="5268069"/>
            <a:ext cx="517452" cy="500380"/>
            <a:chOff x="11812" y="2221"/>
            <a:chExt cx="1387" cy="1349"/>
          </a:xfrm>
        </p:grpSpPr>
        <p:cxnSp>
          <p:nvCxnSpPr>
            <p:cNvPr id="36" name="直接连接符 35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 w="28575" cmpd="dbl">
              <a:solidFill>
                <a:srgbClr val="FFC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9571626" y="5736655"/>
            <a:ext cx="1221819" cy="664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sz="1600" dirty="0"/>
              <a:t>查看学院</a:t>
            </a:r>
            <a:r>
              <a:rPr lang="en-US" altLang="zh-CN" sz="1600" dirty="0"/>
              <a:t>“</a:t>
            </a:r>
            <a:r>
              <a:rPr lang="zh-CN" altLang="en-US" sz="1600" dirty="0"/>
              <a:t>审核</a:t>
            </a:r>
            <a:r>
              <a:rPr lang="en-US" altLang="zh-CN" sz="1600" dirty="0"/>
              <a:t>”</a:t>
            </a:r>
            <a:r>
              <a:rPr lang="zh-CN" altLang="en-US" sz="1600" dirty="0"/>
              <a:t>结果</a:t>
            </a:r>
          </a:p>
        </p:txBody>
      </p:sp>
      <p:cxnSp>
        <p:nvCxnSpPr>
          <p:cNvPr id="7" name="直接箭头连接符 6"/>
          <p:cNvCxnSpPr>
            <a:endCxn id="38" idx="0"/>
          </p:cNvCxnSpPr>
          <p:nvPr/>
        </p:nvCxnSpPr>
        <p:spPr>
          <a:xfrm flipH="1">
            <a:off x="10182536" y="5209505"/>
            <a:ext cx="152312" cy="5271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023243" y="3861703"/>
            <a:ext cx="618357" cy="1499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135030" y="3855353"/>
            <a:ext cx="801970" cy="1499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804073" y="3432344"/>
            <a:ext cx="355858" cy="438638"/>
            <a:chOff x="11812" y="2221"/>
            <a:chExt cx="1387" cy="1349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11812" y="2240"/>
              <a:ext cx="0" cy="1331"/>
            </a:xfrm>
            <a:prstGeom prst="line">
              <a:avLst/>
            </a:prstGeom>
            <a:ln w="28575" cmpd="dbl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11831" y="2221"/>
              <a:ext cx="1369" cy="19"/>
            </a:xfrm>
            <a:prstGeom prst="straightConnector1">
              <a:avLst/>
            </a:prstGeom>
            <a:ln w="28575" cmpd="dbl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4205012" y="3156184"/>
            <a:ext cx="1117394" cy="50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900" dirty="0"/>
              <a:t>课程不使用出版物教材，点击“指定自编讲义教材”</a:t>
            </a:r>
            <a:endParaRPr lang="en-US" altLang="zh-CN" sz="900" dirty="0"/>
          </a:p>
        </p:txBody>
      </p:sp>
      <p:cxnSp>
        <p:nvCxnSpPr>
          <p:cNvPr id="19" name="肘形连接符 18"/>
          <p:cNvCxnSpPr>
            <a:stCxn id="9" idx="2"/>
          </p:cNvCxnSpPr>
          <p:nvPr/>
        </p:nvCxnSpPr>
        <p:spPr>
          <a:xfrm rot="5400000">
            <a:off x="1613517" y="3706196"/>
            <a:ext cx="413488" cy="1024322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3385" y="4042706"/>
            <a:ext cx="1234715" cy="532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900" dirty="0" smtClean="0"/>
              <a:t>多个任务指定同一教材，点击“批量指定教材”</a:t>
            </a:r>
            <a:endParaRPr lang="en-US" altLang="zh-CN" sz="900" dirty="0"/>
          </a:p>
        </p:txBody>
      </p:sp>
      <p:sp>
        <p:nvSpPr>
          <p:cNvPr id="49" name="矩形 48"/>
          <p:cNvSpPr/>
          <p:nvPr/>
        </p:nvSpPr>
        <p:spPr>
          <a:xfrm>
            <a:off x="232550" y="5041622"/>
            <a:ext cx="934676" cy="16608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/>
          <p:cNvCxnSpPr/>
          <p:nvPr/>
        </p:nvCxnSpPr>
        <p:spPr>
          <a:xfrm>
            <a:off x="906449" y="5207705"/>
            <a:ext cx="0" cy="65291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39793" y="5860616"/>
            <a:ext cx="1458906" cy="674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dbl">
            <a:solidFill>
              <a:schemeClr val="accent3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可检索查询教材信息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8445"/>
          <a:stretch>
            <a:fillRect/>
          </a:stretch>
        </p:blipFill>
        <p:spPr>
          <a:xfrm>
            <a:off x="192121" y="1913255"/>
            <a:ext cx="11999880" cy="442738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0780" y="1143922"/>
            <a:ext cx="1112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*</a:t>
            </a:r>
            <a:r>
              <a:rPr lang="zh-CN" altLang="en-US" dirty="0" smtClean="0"/>
              <a:t>标记</a:t>
            </a:r>
            <a:r>
              <a:rPr lang="zh-CN" altLang="en-US" dirty="0"/>
              <a:t>的为必填项；在查找条件中输入</a:t>
            </a:r>
            <a:r>
              <a:rPr lang="zh-CN" altLang="en-US" dirty="0" smtClean="0"/>
              <a:t>所需的</a:t>
            </a:r>
            <a:r>
              <a:rPr lang="zh-CN" altLang="en-US" dirty="0"/>
              <a:t>教材信息，选择</a:t>
            </a:r>
            <a:r>
              <a:rPr lang="zh-CN" altLang="en-US" dirty="0" smtClean="0"/>
              <a:t>所需教材</a:t>
            </a:r>
            <a:r>
              <a:rPr lang="zh-CN" altLang="en-US" dirty="0"/>
              <a:t>，点击 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加入</a:t>
            </a:r>
            <a:r>
              <a:rPr lang="zh-CN" altLang="en-US" dirty="0"/>
              <a:t>到已选教材列表中；</a:t>
            </a:r>
          </a:p>
        </p:txBody>
      </p:sp>
      <p:sp>
        <p:nvSpPr>
          <p:cNvPr id="10" name="矩形 9"/>
          <p:cNvSpPr/>
          <p:nvPr/>
        </p:nvSpPr>
        <p:spPr>
          <a:xfrm>
            <a:off x="1294064" y="3246756"/>
            <a:ext cx="3422316" cy="7717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53725" y="3675017"/>
            <a:ext cx="332377" cy="6638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延期 8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16314" y="401558"/>
            <a:ext cx="447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</a:t>
            </a:r>
            <a:r>
              <a:rPr lang="zh-CN" altLang="en-US" sz="2000" dirty="0"/>
              <a:t>具体操作</a:t>
            </a:r>
            <a:r>
              <a:rPr lang="zh-CN" altLang="en-US" sz="2000" dirty="0" smtClean="0"/>
              <a:t>详解：指定教材界面</a:t>
            </a:r>
            <a:endParaRPr lang="en-US" altLang="zh-CN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412311" y="2580005"/>
            <a:ext cx="2342542" cy="500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教材名称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/ISBN/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出版社输入一个即可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933508" y="2700791"/>
            <a:ext cx="139096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12799" y="2549570"/>
            <a:ext cx="7120709" cy="2415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88660" y="5422757"/>
            <a:ext cx="2342542" cy="500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根据输入的“查找条件”提供对应可选信息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204321" y="4018548"/>
            <a:ext cx="9490" cy="14042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6999" y="1132117"/>
            <a:ext cx="1067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并填写选用说明、教师是否需要</a:t>
            </a:r>
            <a:r>
              <a:rPr lang="zh-CN" altLang="en-US" dirty="0" smtClean="0"/>
              <a:t>教材，</a:t>
            </a:r>
            <a:r>
              <a:rPr lang="zh-CN" altLang="en-US" dirty="0"/>
              <a:t>当教师需要教材时</a:t>
            </a:r>
            <a:r>
              <a:rPr lang="zh-CN" altLang="en-US" dirty="0" smtClean="0"/>
              <a:t>，点击需要，填写</a:t>
            </a:r>
            <a:r>
              <a:rPr lang="zh-CN" altLang="en-US" dirty="0"/>
              <a:t>所需要</a:t>
            </a:r>
            <a:r>
              <a:rPr lang="zh-CN" altLang="en-US" dirty="0" smtClean="0"/>
              <a:t>的数量，</a:t>
            </a:r>
            <a:r>
              <a:rPr lang="zh-CN" altLang="en-US" dirty="0"/>
              <a:t>左上角</a:t>
            </a:r>
            <a:r>
              <a:rPr lang="zh-CN" altLang="en-US" dirty="0" smtClean="0"/>
              <a:t>显示“保存成功” </a:t>
            </a:r>
            <a:r>
              <a:rPr lang="zh-CN" altLang="en-US" dirty="0"/>
              <a:t>，完成指定</a:t>
            </a:r>
            <a:r>
              <a:rPr lang="zh-CN" altLang="en-US"/>
              <a:t>教材</a:t>
            </a:r>
            <a:r>
              <a:rPr lang="zh-CN" altLang="en-US" smtClean="0"/>
              <a:t>；若教师不需要教材，则点击不需要。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2" t="56508" r="1522" b="-7207"/>
          <a:stretch/>
        </p:blipFill>
        <p:spPr>
          <a:xfrm>
            <a:off x="496848" y="2238103"/>
            <a:ext cx="11442146" cy="34768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54293" y="2464526"/>
            <a:ext cx="5194256" cy="8969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6983" y="3413758"/>
            <a:ext cx="3840480" cy="4093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15291" y="4929047"/>
            <a:ext cx="426720" cy="2656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延期 9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2"/>
          <p:cNvSpPr/>
          <p:nvPr/>
        </p:nvSpPr>
        <p:spPr>
          <a:xfrm>
            <a:off x="970899" y="322511"/>
            <a:ext cx="4262837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16314" y="401558"/>
            <a:ext cx="447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三、</a:t>
            </a:r>
            <a:r>
              <a:rPr lang="zh-CN" altLang="en-US" sz="2000" dirty="0"/>
              <a:t>具体操作</a:t>
            </a:r>
            <a:r>
              <a:rPr lang="zh-CN" altLang="en-US" sz="2000" dirty="0" smtClean="0"/>
              <a:t>详解：指定教材界面</a:t>
            </a:r>
            <a:endParaRPr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969900" y="3460033"/>
            <a:ext cx="2342542" cy="316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选择“是否”需要教师用书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>
            <a:stCxn id="8" idx="3"/>
          </p:cNvCxnSpPr>
          <p:nvPr/>
        </p:nvCxnSpPr>
        <p:spPr>
          <a:xfrm flipV="1">
            <a:off x="4737463" y="3618409"/>
            <a:ext cx="2120537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 rot="10800000">
            <a:off x="514336" y="288839"/>
            <a:ext cx="911857" cy="545169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970899" y="322511"/>
            <a:ext cx="2097154" cy="477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innerShdw blurRad="215900" dist="50800" dir="135000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6314" y="401558"/>
            <a:ext cx="221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四、其他事项：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35" y="601613"/>
            <a:ext cx="4065079" cy="52764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05507" y="600436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71282" y="944843"/>
            <a:ext cx="6580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一、教材库信息，是根据教材科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近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全校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学生所发放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的教材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信息进行汇总统计而得。其中，旧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版教材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信息及停售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教材信息已经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隐藏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无法进行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选择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，可从“教材信息”中查看。（如信息库信息有误，请联系教材科进行修改）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、关于新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定义如下：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、教材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库中无信息的教材。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、教材库有信息，但是对应专业课程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未曾使用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过的教材。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（教材科对提交的教材信息进行学生领用查询时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，若存在有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学生未领用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情况，则会将反馈信息告知学院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教务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），此时都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需要填报“上海师范大学本科教材选用审批表”见图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，在审批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表填报完成后可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先将邮件发送至教材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科，纸质版由学院统一上交。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三、教材科联系信息：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联系人：吴老师  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  话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64322878  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邮  箱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jczd@shnu.edu.cn</a:t>
            </a:r>
          </a:p>
        </p:txBody>
      </p:sp>
    </p:spTree>
    <p:extLst>
      <p:ext uri="{BB962C8B-B14F-4D97-AF65-F5344CB8AC3E}">
        <p14:creationId xmlns:p14="http://schemas.microsoft.com/office/powerpoint/2010/main" val="334991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2" y="-22857"/>
            <a:ext cx="12205733" cy="6903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835664" y="2401305"/>
            <a:ext cx="5188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谢  谢  观  看 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46497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MwZGRjNmQzNWQwZWU5MTNkYTczNjIwYTZkYjg2O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559</Words>
  <Application>Microsoft Office PowerPoint</Application>
  <PresentationFormat>宽屏</PresentationFormat>
  <Paragraphs>46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思源黑体</vt:lpstr>
      <vt:lpstr>思源黑体 Light</vt:lpstr>
      <vt:lpstr>宋体</vt:lpstr>
      <vt:lpstr>微软雅黑</vt:lpstr>
      <vt:lpstr>Arial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WangYing</cp:lastModifiedBy>
  <cp:revision>190</cp:revision>
  <cp:lastPrinted>2024-06-04T03:49:13Z</cp:lastPrinted>
  <dcterms:created xsi:type="dcterms:W3CDTF">2019-06-19T02:08:00Z</dcterms:created>
  <dcterms:modified xsi:type="dcterms:W3CDTF">2024-06-07T03:01:46Z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55DC10675ECD4EB89EB95B854FFC49CF_11</vt:lpwstr>
  </property>
</Properties>
</file>