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432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0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66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38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339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50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591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4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16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04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379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A37F-3F52-426E-BDA5-54A25DBF74C4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9B4F-B98B-46E7-BC5D-B8298340F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72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52" y="-22857"/>
            <a:ext cx="12205733" cy="690371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9" name="组合 8"/>
          <p:cNvGrpSpPr/>
          <p:nvPr/>
        </p:nvGrpSpPr>
        <p:grpSpPr>
          <a:xfrm>
            <a:off x="1146998" y="1824602"/>
            <a:ext cx="9810809" cy="2452491"/>
            <a:chOff x="1354" y="3717"/>
            <a:chExt cx="11589" cy="2897"/>
          </a:xfrm>
        </p:grpSpPr>
        <p:sp>
          <p:nvSpPr>
            <p:cNvPr id="7" name="文本框 6"/>
            <p:cNvSpPr txBox="1"/>
            <p:nvPr/>
          </p:nvSpPr>
          <p:spPr>
            <a:xfrm>
              <a:off x="4252" y="5730"/>
              <a:ext cx="6288" cy="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sz="4265" dirty="0" smtClean="0">
                  <a:solidFill>
                    <a:srgbClr val="17445B"/>
                  </a:solidFill>
                  <a:latin typeface="微软雅黑" panose="020B0503020204020204" charset="-122"/>
                  <a:ea typeface="微软雅黑" panose="020B0503020204020204" charset="-122"/>
                </a:rPr>
                <a:t>学院</a:t>
              </a:r>
              <a:r>
                <a:rPr lang="zh-CN" altLang="en-US" sz="4265" dirty="0" smtClean="0">
                  <a:solidFill>
                    <a:srgbClr val="17445B"/>
                  </a:solidFill>
                  <a:latin typeface="微软雅黑" panose="020B0503020204020204" charset="-122"/>
                  <a:ea typeface="微软雅黑" panose="020B0503020204020204" charset="-122"/>
                </a:rPr>
                <a:t>审核</a:t>
              </a:r>
              <a:r>
                <a:rPr lang="zh-CN" sz="4265" dirty="0" smtClean="0">
                  <a:solidFill>
                    <a:srgbClr val="17445B"/>
                  </a:solidFill>
                  <a:latin typeface="微软雅黑" panose="020B0503020204020204" charset="-122"/>
                  <a:ea typeface="微软雅黑" panose="020B0503020204020204" charset="-122"/>
                </a:rPr>
                <a:t>操作</a:t>
              </a:r>
              <a:r>
                <a:rPr lang="zh-CN" sz="4265" dirty="0">
                  <a:solidFill>
                    <a:srgbClr val="17445B"/>
                  </a:solidFill>
                  <a:latin typeface="微软雅黑" panose="020B0503020204020204" charset="-122"/>
                  <a:ea typeface="微软雅黑" panose="020B0503020204020204" charset="-122"/>
                </a:rPr>
                <a:t>指南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54" y="3717"/>
              <a:ext cx="11589" cy="16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zh-CN" altLang="en-US" sz="8000">
                  <a:solidFill>
                    <a:srgbClr val="17445B"/>
                  </a:solidFill>
                  <a:latin typeface="微软雅黑" panose="020B0503020204020204" charset="-122"/>
                  <a:ea typeface="微软雅黑" panose="020B0503020204020204" charset="-122"/>
                </a:rPr>
                <a:t>教材征订管理系统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360410" y="5791200"/>
            <a:ext cx="3223895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上海上师图书服务有限公司</a:t>
            </a:r>
          </a:p>
          <a:p>
            <a:pPr algn="ctr">
              <a:lnSpc>
                <a:spcPct val="150000"/>
              </a:lnSpc>
            </a:pPr>
            <a:r>
              <a:rPr lang="zh-CN" altLang="en-US" dirty="0"/>
              <a:t>教材科</a:t>
            </a:r>
          </a:p>
        </p:txBody>
      </p:sp>
    </p:spTree>
    <p:extLst>
      <p:ext uri="{BB962C8B-B14F-4D97-AF65-F5344CB8AC3E}">
        <p14:creationId xmlns:p14="http://schemas.microsoft.com/office/powerpoint/2010/main" val="382139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16315" y="1428848"/>
            <a:ext cx="6953241" cy="23083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学院审核的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工作主要包括以下几个方面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对已填报的课程教材信息进行审核 ；</a:t>
            </a:r>
            <a:endParaRPr lang="en-US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对已填报的教师参考用书信息进行审核 </a:t>
            </a:r>
            <a:r>
              <a:rPr lang="zh-CN" altLang="en-US" dirty="0" smtClean="0"/>
              <a:t>；</a:t>
            </a:r>
            <a:endParaRPr lang="en-US" altLang="zh-CN" dirty="0" smtClean="0"/>
          </a:p>
        </p:txBody>
      </p:sp>
      <p:sp>
        <p:nvSpPr>
          <p:cNvPr id="4" name="流程图: 延期 3"/>
          <p:cNvSpPr/>
          <p:nvPr/>
        </p:nvSpPr>
        <p:spPr>
          <a:xfrm rot="10800000">
            <a:off x="514336" y="288839"/>
            <a:ext cx="911857" cy="545169"/>
          </a:xfrm>
          <a:prstGeom prst="flowChartDelay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2"/>
          <p:cNvSpPr/>
          <p:nvPr/>
        </p:nvSpPr>
        <p:spPr>
          <a:xfrm>
            <a:off x="970899" y="322511"/>
            <a:ext cx="2750496" cy="47782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bg1"/>
            </a:solidFill>
          </a:ln>
          <a:effectLst>
            <a:innerShdw blurRad="215900" dist="50800" dir="13500000">
              <a:prstClr val="black">
                <a:alpha val="1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116315" y="401558"/>
            <a:ext cx="3009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二、学院审核工作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0536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内容占位符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16" y="2096952"/>
            <a:ext cx="11389331" cy="4328786"/>
          </a:xfrm>
        </p:spPr>
      </p:pic>
      <p:sp>
        <p:nvSpPr>
          <p:cNvPr id="5" name="流程图: 延期 4"/>
          <p:cNvSpPr/>
          <p:nvPr/>
        </p:nvSpPr>
        <p:spPr>
          <a:xfrm rot="10800000">
            <a:off x="514336" y="288839"/>
            <a:ext cx="911857" cy="545169"/>
          </a:xfrm>
          <a:prstGeom prst="flowChartDelay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2"/>
          <p:cNvSpPr/>
          <p:nvPr/>
        </p:nvSpPr>
        <p:spPr>
          <a:xfrm>
            <a:off x="970898" y="322511"/>
            <a:ext cx="2063247" cy="47782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bg1"/>
            </a:solidFill>
          </a:ln>
          <a:effectLst>
            <a:innerShdw blurRad="215900" dist="50800" dir="13500000">
              <a:prstClr val="black">
                <a:alpha val="1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16314" y="401558"/>
            <a:ext cx="6424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四、需求</a:t>
            </a:r>
            <a:r>
              <a:rPr lang="zh-CN" altLang="en-US" sz="2000" dirty="0"/>
              <a:t>审核：可进行课程教材信息的审核</a:t>
            </a:r>
          </a:p>
          <a:p>
            <a:endParaRPr lang="en-US" altLang="zh-CN" sz="2000" dirty="0"/>
          </a:p>
        </p:txBody>
      </p:sp>
      <p:sp>
        <p:nvSpPr>
          <p:cNvPr id="3" name="矩形 2"/>
          <p:cNvSpPr/>
          <p:nvPr/>
        </p:nvSpPr>
        <p:spPr>
          <a:xfrm>
            <a:off x="2685011" y="2883779"/>
            <a:ext cx="124691" cy="25320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85011" y="2747300"/>
            <a:ext cx="395786" cy="1364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128358" y="2346995"/>
            <a:ext cx="1507050" cy="3966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dbl">
            <a:solidFill>
              <a:srgbClr val="C00000"/>
            </a:solidFill>
            <a:prstDash val="soli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rtlCol="0">
            <a:noAutofit/>
          </a:bodyPr>
          <a:lstStyle/>
          <a:p>
            <a:r>
              <a: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rPr>
              <a:t>点击</a:t>
            </a:r>
            <a:r>
              <a:rPr lang="zh-CN" altLang="en-US" sz="1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▼选择“审核通过”</a:t>
            </a:r>
            <a:r>
              <a:rPr lang="en-US" altLang="zh-CN" sz="1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1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“审核不通过”</a:t>
            </a:r>
            <a:endParaRPr lang="zh-CN" altLang="en-US" sz="11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3080797" y="2713179"/>
            <a:ext cx="990677" cy="10236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 flipV="1">
            <a:off x="2343517" y="5103662"/>
            <a:ext cx="326289" cy="110903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031487" y="4902424"/>
            <a:ext cx="1348932" cy="513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dbl">
            <a:solidFill>
              <a:srgbClr val="C00000"/>
            </a:solidFill>
            <a:prstDash val="soli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rtlCol="0">
            <a:noAutofit/>
          </a:bodyPr>
          <a:lstStyle/>
          <a:p>
            <a:r>
              <a:rPr lang="zh-CN" altLang="en-US" sz="1400" dirty="0" smtClean="0">
                <a:ln>
                  <a:noFill/>
                </a:ln>
              </a:rPr>
              <a:t>选择单个</a:t>
            </a:r>
            <a:r>
              <a:rPr lang="en-US" altLang="zh-CN" sz="1400" dirty="0"/>
              <a:t>/</a:t>
            </a:r>
            <a:r>
              <a:rPr lang="zh-CN" altLang="en-US" sz="1400" dirty="0" smtClean="0">
                <a:ln>
                  <a:noFill/>
                </a:ln>
              </a:rPr>
              <a:t>多个</a:t>
            </a:r>
            <a:r>
              <a:rPr lang="en-US" altLang="zh-CN" sz="1400" dirty="0" smtClean="0">
                <a:ln>
                  <a:noFill/>
                </a:ln>
              </a:rPr>
              <a:t>/</a:t>
            </a:r>
            <a:r>
              <a:rPr lang="zh-CN" altLang="en-US" sz="1400" dirty="0" smtClean="0">
                <a:ln>
                  <a:noFill/>
                </a:ln>
              </a:rPr>
              <a:t>全选</a:t>
            </a:r>
            <a:r>
              <a:rPr lang="zh-CN" altLang="en-US" sz="1400" dirty="0" smtClean="0"/>
              <a:t>任务选择</a:t>
            </a:r>
            <a:endParaRPr lang="zh-CN" altLang="en-US" sz="1400" dirty="0">
              <a:ln>
                <a:noFill/>
              </a:ln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76065" y="1188491"/>
            <a:ext cx="941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教材管理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需求审核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单选</a:t>
            </a:r>
            <a:r>
              <a:rPr lang="en-US" altLang="zh-CN" dirty="0" smtClean="0"/>
              <a:t>/</a:t>
            </a:r>
            <a:r>
              <a:rPr lang="zh-CN" altLang="en-US" dirty="0" smtClean="0"/>
              <a:t>多选</a:t>
            </a:r>
            <a:r>
              <a:rPr lang="en-US" altLang="zh-CN" dirty="0" smtClean="0"/>
              <a:t>/</a:t>
            </a:r>
            <a:r>
              <a:rPr lang="zh-CN" altLang="en-US" dirty="0" smtClean="0"/>
              <a:t>全选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审核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选择审核通过</a:t>
            </a:r>
            <a:r>
              <a:rPr lang="en-US" altLang="zh-CN" dirty="0" smtClean="0"/>
              <a:t>/</a:t>
            </a:r>
            <a:r>
              <a:rPr lang="zh-CN" altLang="en-US" dirty="0" smtClean="0"/>
              <a:t>审核不通过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23236" y="3732414"/>
            <a:ext cx="873549" cy="2098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09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97303"/>
            <a:ext cx="10515600" cy="2488636"/>
          </a:xfr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88" y="3543714"/>
            <a:ext cx="1001037" cy="2037199"/>
          </a:xfrm>
          <a:prstGeom prst="rect">
            <a:avLst/>
          </a:prstGeom>
        </p:spPr>
      </p:pic>
      <p:sp>
        <p:nvSpPr>
          <p:cNvPr id="5" name="流程图: 延期 4"/>
          <p:cNvSpPr/>
          <p:nvPr/>
        </p:nvSpPr>
        <p:spPr>
          <a:xfrm rot="10800000">
            <a:off x="514336" y="288839"/>
            <a:ext cx="911857" cy="545169"/>
          </a:xfrm>
          <a:prstGeom prst="flowChartDelay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2"/>
          <p:cNvSpPr/>
          <p:nvPr/>
        </p:nvSpPr>
        <p:spPr>
          <a:xfrm>
            <a:off x="970899" y="322511"/>
            <a:ext cx="2852956" cy="47782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bg1"/>
            </a:solidFill>
          </a:ln>
          <a:effectLst>
            <a:innerShdw blurRad="215900" dist="50800" dir="13500000">
              <a:prstClr val="black">
                <a:alpha val="1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16314" y="401558"/>
            <a:ext cx="2823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四、参考书院系审核：</a:t>
            </a:r>
            <a:endParaRPr lang="en-US" altLang="zh-CN" sz="2000" dirty="0"/>
          </a:p>
        </p:txBody>
      </p:sp>
      <p:sp>
        <p:nvSpPr>
          <p:cNvPr id="8" name="文本框 7"/>
          <p:cNvSpPr txBox="1"/>
          <p:nvPr/>
        </p:nvSpPr>
        <p:spPr>
          <a:xfrm>
            <a:off x="1276065" y="1188491"/>
            <a:ext cx="941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教材管理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参考书审核（院系）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单选</a:t>
            </a:r>
            <a:r>
              <a:rPr lang="en-US" altLang="zh-CN" dirty="0" smtClean="0"/>
              <a:t>/</a:t>
            </a:r>
            <a:r>
              <a:rPr lang="zh-CN" altLang="en-US" dirty="0" smtClean="0"/>
              <a:t>多选</a:t>
            </a:r>
            <a:r>
              <a:rPr lang="en-US" altLang="zh-CN" dirty="0" smtClean="0"/>
              <a:t>/</a:t>
            </a:r>
            <a:r>
              <a:rPr lang="zh-CN" altLang="en-US" dirty="0" smtClean="0"/>
              <a:t>全选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选择审核通过</a:t>
            </a:r>
            <a:r>
              <a:rPr lang="en-US" altLang="zh-CN" dirty="0" smtClean="0"/>
              <a:t>/</a:t>
            </a:r>
            <a:r>
              <a:rPr lang="zh-CN" altLang="en-US" dirty="0" smtClean="0"/>
              <a:t>审核不通过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043449" y="3971499"/>
            <a:ext cx="116007" cy="6277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 flipH="1">
            <a:off x="2925199" y="4599297"/>
            <a:ext cx="176254" cy="41509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122227" y="5014394"/>
            <a:ext cx="1348932" cy="513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dbl">
            <a:solidFill>
              <a:srgbClr val="C00000"/>
            </a:solidFill>
            <a:prstDash val="soli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rtlCol="0">
            <a:noAutofit/>
          </a:bodyPr>
          <a:lstStyle/>
          <a:p>
            <a:r>
              <a:rPr lang="zh-CN" altLang="en-US" sz="1400" dirty="0" smtClean="0">
                <a:ln>
                  <a:noFill/>
                </a:ln>
              </a:rPr>
              <a:t>选择单个</a:t>
            </a:r>
            <a:r>
              <a:rPr lang="en-US" altLang="zh-CN" sz="1400" dirty="0"/>
              <a:t>/</a:t>
            </a:r>
            <a:r>
              <a:rPr lang="zh-CN" altLang="en-US" sz="1400" dirty="0" smtClean="0">
                <a:ln>
                  <a:noFill/>
                </a:ln>
              </a:rPr>
              <a:t>多个</a:t>
            </a:r>
            <a:r>
              <a:rPr lang="en-US" altLang="zh-CN" sz="1400" dirty="0" smtClean="0">
                <a:ln>
                  <a:noFill/>
                </a:ln>
              </a:rPr>
              <a:t>/</a:t>
            </a:r>
            <a:r>
              <a:rPr lang="zh-CN" altLang="en-US" sz="1400" dirty="0" smtClean="0">
                <a:ln>
                  <a:noFill/>
                </a:ln>
              </a:rPr>
              <a:t>全选</a:t>
            </a:r>
            <a:r>
              <a:rPr lang="zh-CN" altLang="en-US" sz="1400" dirty="0" smtClean="0"/>
              <a:t>任务选择</a:t>
            </a:r>
            <a:endParaRPr lang="zh-CN" altLang="en-US" sz="1400" dirty="0">
              <a:ln>
                <a:noFill/>
              </a:ln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043449" y="3855493"/>
            <a:ext cx="896784" cy="1160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2122227" y="3037185"/>
            <a:ext cx="1507050" cy="3966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dbl">
            <a:solidFill>
              <a:srgbClr val="C00000"/>
            </a:solidFill>
            <a:prstDash val="soli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rtlCol="0">
            <a:noAutofit/>
          </a:bodyPr>
          <a:lstStyle/>
          <a:p>
            <a:r>
              <a:rPr lang="zh-CN" altLang="en-US" sz="1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选择“审核通过”</a:t>
            </a:r>
            <a:r>
              <a:rPr lang="en-US" altLang="zh-CN" sz="1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1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“审核不通过”</a:t>
            </a:r>
            <a:endParaRPr lang="zh-CN" altLang="en-US" sz="11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H="1" flipV="1">
            <a:off x="3491841" y="3433856"/>
            <a:ext cx="203669" cy="38206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964048" y="3855493"/>
            <a:ext cx="284105" cy="11600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箭头连接符 19"/>
          <p:cNvCxnSpPr/>
          <p:nvPr/>
        </p:nvCxnSpPr>
        <p:spPr>
          <a:xfrm flipV="1">
            <a:off x="4167718" y="3671888"/>
            <a:ext cx="280457" cy="18360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477492" y="3367019"/>
            <a:ext cx="798201" cy="3966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dbl">
            <a:solidFill>
              <a:srgbClr val="FFC000"/>
            </a:solidFill>
            <a:prstDash val="soli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rtlCol="0">
            <a:noAutofit/>
          </a:bodyPr>
          <a:lstStyle/>
          <a:p>
            <a:r>
              <a:rPr lang="zh-CN" altLang="en-US" sz="1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查看</a:t>
            </a:r>
            <a:r>
              <a:rPr lang="zh-CN" altLang="en-US" sz="11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具体</a:t>
            </a:r>
            <a:r>
              <a:rPr lang="zh-CN" altLang="en-US" sz="1100" dirty="0">
                <a:latin typeface="宋体" panose="02010600030101010101" pitchFamily="2" charset="-122"/>
                <a:ea typeface="宋体" panose="02010600030101010101" pitchFamily="2" charset="-122"/>
              </a:rPr>
              <a:t>信息</a:t>
            </a:r>
            <a:endParaRPr lang="zh-CN" altLang="en-US" sz="11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88988" y="4729943"/>
            <a:ext cx="896784" cy="2844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20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2" y="-22857"/>
            <a:ext cx="12205733" cy="690371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3835664" y="2401305"/>
            <a:ext cx="5188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谢  谢  观  看 ！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00793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164</Words>
  <Application>Microsoft Office PowerPoint</Application>
  <PresentationFormat>宽屏</PresentationFormat>
  <Paragraphs>18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宋体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11</cp:revision>
  <dcterms:created xsi:type="dcterms:W3CDTF">2024-06-03T02:00:09Z</dcterms:created>
  <dcterms:modified xsi:type="dcterms:W3CDTF">2024-06-07T05:23:30Z</dcterms:modified>
</cp:coreProperties>
</file>