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0" r:id="rId4"/>
    <p:sldId id="262" r:id="rId5"/>
    <p:sldId id="261" r:id="rId6"/>
    <p:sldId id="263" r:id="rId7"/>
    <p:sldId id="267" r:id="rId8"/>
    <p:sldId id="268" r:id="rId9"/>
    <p:sldId id="272" r:id="rId10"/>
    <p:sldId id="273" r:id="rId11"/>
    <p:sldId id="271" r:id="rId12"/>
    <p:sldId id="269" r:id="rId13"/>
  </p:sldIdLst>
  <p:sldSz cx="12192000" cy="6858000"/>
  <p:notesSz cx="6797675" cy="9926638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96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E2132-750F-4F3A-BE3A-88182A5C38D1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FAF1-DB64-41AC-A5AF-25633B2AA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37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2024/6/7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2" y="-22857"/>
            <a:ext cx="12205733" cy="690371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1146998" y="1824602"/>
            <a:ext cx="9810809" cy="2452491"/>
            <a:chOff x="1354" y="3717"/>
            <a:chExt cx="11589" cy="2897"/>
          </a:xfrm>
        </p:grpSpPr>
        <p:sp>
          <p:nvSpPr>
            <p:cNvPr id="7" name="文本框 6"/>
            <p:cNvSpPr txBox="1"/>
            <p:nvPr/>
          </p:nvSpPr>
          <p:spPr>
            <a:xfrm>
              <a:off x="4252" y="5730"/>
              <a:ext cx="6288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4265">
                  <a:solidFill>
                    <a:srgbClr val="17445B"/>
                  </a:solidFill>
                  <a:latin typeface="微软雅黑" panose="020B0503020204020204" charset="-122"/>
                  <a:ea typeface="微软雅黑" panose="020B0503020204020204" charset="-122"/>
                </a:rPr>
                <a:t>学院管理员操作指南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54" y="3717"/>
              <a:ext cx="11589" cy="16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8000">
                  <a:solidFill>
                    <a:srgbClr val="17445B"/>
                  </a:solidFill>
                  <a:latin typeface="微软雅黑" panose="020B0503020204020204" charset="-122"/>
                  <a:ea typeface="微软雅黑" panose="020B0503020204020204" charset="-122"/>
                </a:rPr>
                <a:t>教材征订管理系统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360410" y="5791200"/>
            <a:ext cx="3223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上海上师图书服务有限公司</a:t>
            </a:r>
          </a:p>
          <a:p>
            <a:pPr algn="ctr"/>
            <a:r>
              <a:rPr lang="zh-CN" altLang="en-US"/>
              <a:t>教材科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/>
          <a:stretch/>
        </p:blipFill>
        <p:spPr>
          <a:xfrm>
            <a:off x="3142211" y="1483090"/>
            <a:ext cx="7207134" cy="5219691"/>
          </a:xfrm>
          <a:prstGeom prst="rect">
            <a:avLst/>
          </a:prstGeom>
        </p:spPr>
      </p:pic>
      <p:sp>
        <p:nvSpPr>
          <p:cNvPr id="4" name="流程图: 延期 3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970899" y="322511"/>
            <a:ext cx="4262837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6315" y="401558"/>
            <a:ext cx="300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三、操作详解</a:t>
            </a:r>
            <a:endParaRPr lang="en-US" altLang="zh-CN" sz="2000" dirty="0"/>
          </a:p>
        </p:txBody>
      </p:sp>
      <p:sp>
        <p:nvSpPr>
          <p:cNvPr id="7" name="矩形 6"/>
          <p:cNvSpPr/>
          <p:nvPr/>
        </p:nvSpPr>
        <p:spPr>
          <a:xfrm>
            <a:off x="722338" y="218708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有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*</a:t>
            </a:r>
            <a:r>
              <a:rPr lang="zh-CN" altLang="en-US" dirty="0"/>
              <a:t>标记的为必填</a:t>
            </a:r>
            <a:r>
              <a:rPr lang="zh-CN" altLang="en-US" dirty="0" smtClean="0"/>
              <a:t>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308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1282" y="944843"/>
            <a:ext cx="6580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一、教材库信息，是根据教材科近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年全校学生所发放的教材信息进行汇总统计而得。其中，旧版教材信息及停售教材信息已经隐藏无法进行选择，可从“教材信息”中查看。（如信息库信息有误，请联系教材科进行修改）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、关于新教材定义如下：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、教材库中无信息的教材。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、教材库有信息，但是对应专业课程未曾使用过的教材。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（教材科对提交的教材信息进行学生领用查询时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，若存在有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学生未领用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情况，则会反馈信息告知学院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教务</a:t>
            </a:r>
            <a:r>
              <a:rPr lang="zh-CN" altLang="en-US" sz="1600" smtClean="0">
                <a:latin typeface="宋体" panose="02010600030101010101" pitchFamily="2" charset="-122"/>
                <a:ea typeface="宋体" panose="02010600030101010101" pitchFamily="2" charset="-122"/>
              </a:rPr>
              <a:t>），此时需要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填报“上海师范大学本科教材选用审批表”见图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，在审批表填报完成后可先将邮件发送至教材科，纸质版由学院统一上交。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、学院管理员权限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包含审核员权限，教材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信息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审核具体负责人各学院自行安排。注：该系统仅存在一级审核，在管理员审核后，审核员便无法再进行审核。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四、多学期教材需要一次性下发的情况：学院可第一学期线下填报纸质订单交教材科统一订购发放，同时还需根据每学期实际使用情况线上进行填报教材信息，并由管理员指定操作，设定为“学生不需要教材”。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流程图: 延期 3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970899" y="322511"/>
            <a:ext cx="2097154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6314" y="401558"/>
            <a:ext cx="221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四、其他事项：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35" y="601613"/>
            <a:ext cx="4065079" cy="52764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05507" y="600436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013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2" y="-22857"/>
            <a:ext cx="12205733" cy="690371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835664" y="2401305"/>
            <a:ext cx="5188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谢  谢  观  看 ！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9375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箭头连接符 79"/>
          <p:cNvCxnSpPr/>
          <p:nvPr/>
        </p:nvCxnSpPr>
        <p:spPr>
          <a:xfrm>
            <a:off x="6400800" y="1126788"/>
            <a:ext cx="710961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237514" y="1161477"/>
            <a:ext cx="0" cy="579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5906014" y="807875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887199" y="2372011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906014" y="3840442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</a:rPr>
              <a:t>03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6400800" y="4163864"/>
            <a:ext cx="710961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>
            <a:off x="5433001" y="2688340"/>
            <a:ext cx="662999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7183063" y="957847"/>
            <a:ext cx="1553614" cy="3378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eaLnBrk="1" hangingPunct="1"/>
            <a:r>
              <a:rPr lang="zh-CN" altLang="en-US" sz="1600" dirty="0" smtClean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总流程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02227" y="2519399"/>
            <a:ext cx="2067358" cy="3378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/>
            <a:r>
              <a:rPr lang="zh-CN" altLang="en-US" sz="1600" dirty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学院管理员工作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5431" y="4003000"/>
            <a:ext cx="2067358" cy="3378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eaLnBrk="1" hangingPunct="1"/>
            <a:r>
              <a:rPr lang="zh-CN" altLang="en-US" sz="1600" dirty="0" smtClean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操作详解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887199" y="5434492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433001" y="5750821"/>
            <a:ext cx="662999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717040" y="5581880"/>
            <a:ext cx="1652545" cy="3378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eaLnBrk="1" hangingPunct="1"/>
            <a:r>
              <a:rPr lang="zh-CN" altLang="en-US" sz="1600" dirty="0" smtClean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其他事项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/>
          <a:stretch/>
        </p:blipFill>
        <p:spPr>
          <a:xfrm>
            <a:off x="814648" y="1612232"/>
            <a:ext cx="10058400" cy="4546754"/>
          </a:xfrm>
          <a:prstGeom prst="rect">
            <a:avLst/>
          </a:prstGeom>
        </p:spPr>
      </p:pic>
      <p:sp>
        <p:nvSpPr>
          <p:cNvPr id="5" name="流程图: 延期 4"/>
          <p:cNvSpPr/>
          <p:nvPr/>
        </p:nvSpPr>
        <p:spPr>
          <a:xfrm rot="10800000">
            <a:off x="634646" y="304826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2"/>
          <p:cNvSpPr/>
          <p:nvPr/>
        </p:nvSpPr>
        <p:spPr>
          <a:xfrm>
            <a:off x="1091210" y="338498"/>
            <a:ext cx="3334400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82930" y="443088"/>
            <a:ext cx="375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en-US" sz="2000" dirty="0" smtClean="0"/>
              <a:t>一、总流程图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57745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5908" y="1324345"/>
            <a:ext cx="11207617" cy="5374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学院管理员的工作主要包括以下几个方面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en-US" dirty="0"/>
              <a:t>能够</a:t>
            </a:r>
            <a:r>
              <a:rPr lang="zh-CN" altLang="en-US" dirty="0" smtClean="0"/>
              <a:t>代替任课教师填报</a:t>
            </a:r>
            <a:r>
              <a:rPr lang="zh-CN" altLang="en-US" dirty="0"/>
              <a:t>教材信息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 smtClean="0"/>
              <a:t>当任课教师</a:t>
            </a:r>
            <a:r>
              <a:rPr lang="zh-CN" altLang="en-US" dirty="0"/>
              <a:t>填报完成后，对于那些不需要订学生教材的课程，由管理员来执行指定操作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在教师完成填报流程后，如果想要修改教材信息，那么管理员需要进行任务删除操作，</a:t>
            </a:r>
            <a:r>
              <a:rPr lang="zh-CN" altLang="en-US" dirty="0" smtClean="0"/>
              <a:t>而后任课教师可</a:t>
            </a:r>
            <a:r>
              <a:rPr lang="zh-CN" altLang="en-US" dirty="0"/>
              <a:t>重新进行填报；同时，管理员还要负责提醒那些尚未进行填报</a:t>
            </a:r>
            <a:r>
              <a:rPr lang="zh-CN" altLang="en-US" dirty="0" smtClean="0"/>
              <a:t>的任课教师尽快</a:t>
            </a:r>
            <a:r>
              <a:rPr lang="zh-CN" altLang="en-US" dirty="0"/>
              <a:t>完成</a:t>
            </a:r>
            <a:r>
              <a:rPr lang="zh-CN" altLang="en-US" dirty="0" smtClean="0"/>
              <a:t>填写；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en-US" dirty="0" smtClean="0"/>
              <a:t>统计教师参考用书信息，可线上代理填报“教师参考用书”或发送邮件及上交纸质表至教材科。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/>
              <a:t>5</a:t>
            </a:r>
            <a:r>
              <a:rPr lang="en-US" altLang="zh-CN" dirty="0" smtClean="0"/>
              <a:t>.</a:t>
            </a:r>
            <a:r>
              <a:rPr lang="zh-CN" altLang="en-US" dirty="0" smtClean="0"/>
              <a:t>完成</a:t>
            </a:r>
            <a:r>
              <a:rPr lang="zh-CN" altLang="en-US" dirty="0"/>
              <a:t>汇总下载工作</a:t>
            </a:r>
            <a:r>
              <a:rPr lang="zh-CN" altLang="en-US" dirty="0" smtClean="0"/>
              <a:t>，在经过</a:t>
            </a:r>
            <a:r>
              <a:rPr lang="zh-CN" altLang="en-US" dirty="0"/>
              <a:t>学院盖章确认后，将相关材料交至教材科。</a:t>
            </a:r>
          </a:p>
        </p:txBody>
      </p:sp>
      <p:sp>
        <p:nvSpPr>
          <p:cNvPr id="4" name="流程图: 延期 3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970899" y="322511"/>
            <a:ext cx="2750496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6315" y="401558"/>
            <a:ext cx="300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二、学院</a:t>
            </a:r>
            <a:r>
              <a:rPr lang="zh-CN" altLang="en-US" sz="2000" dirty="0"/>
              <a:t>管理</a:t>
            </a:r>
            <a:r>
              <a:rPr lang="zh-CN" altLang="en-US" sz="2000" dirty="0" smtClean="0"/>
              <a:t>员工</a:t>
            </a:r>
            <a:r>
              <a:rPr lang="zh-CN" altLang="en-US" sz="2000" dirty="0"/>
              <a:t>作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905875"/>
            <a:ext cx="11853949" cy="30540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920" y="3808095"/>
            <a:ext cx="951865" cy="1924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8546" y="4723710"/>
            <a:ext cx="951865" cy="192405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83180" y="3797935"/>
            <a:ext cx="182880" cy="20243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766060" y="4890770"/>
            <a:ext cx="441960" cy="27368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277870" y="4890770"/>
            <a:ext cx="1442085" cy="639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dirty="0" smtClean="0">
                <a:ln>
                  <a:noFill/>
                </a:ln>
              </a:rPr>
              <a:t>选择单个或多个任务</a:t>
            </a:r>
            <a:endParaRPr lang="zh-CN" altLang="en-US" dirty="0">
              <a:ln>
                <a:noFill/>
              </a:ln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83180" y="3492500"/>
            <a:ext cx="498475" cy="123825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 flipH="1" flipV="1">
            <a:off x="2254250" y="3226435"/>
            <a:ext cx="570230" cy="86995"/>
            <a:chOff x="11812" y="2221"/>
            <a:chExt cx="1387" cy="1349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2452370" y="2520315"/>
            <a:ext cx="884555" cy="455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900" dirty="0" smtClean="0">
                <a:sym typeface="+mn-ea"/>
              </a:rPr>
              <a:t>教材信息填写点击</a:t>
            </a:r>
            <a:r>
              <a:rPr lang="en-US" altLang="zh-CN" sz="900" dirty="0" smtClean="0">
                <a:sym typeface="+mn-ea"/>
              </a:rPr>
              <a:t>“</a:t>
            </a:r>
            <a:r>
              <a:rPr lang="zh-CN" altLang="en-US" sz="900" dirty="0">
                <a:sym typeface="+mn-ea"/>
              </a:rPr>
              <a:t>指定教材</a:t>
            </a:r>
            <a:r>
              <a:rPr lang="en-US" altLang="zh-CN" sz="900" dirty="0">
                <a:sym typeface="+mn-ea"/>
              </a:rPr>
              <a:t>”</a:t>
            </a:r>
            <a:endParaRPr lang="zh-CN" altLang="en-US" sz="900" dirty="0">
              <a:ln>
                <a:noFill/>
              </a:ln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1200" y="3314700"/>
            <a:ext cx="428625" cy="11430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 rot="5400000" flipH="1" flipV="1">
            <a:off x="1411605" y="2823845"/>
            <a:ext cx="416560" cy="721360"/>
            <a:chOff x="11812" y="2221"/>
            <a:chExt cx="1387" cy="1349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947420" y="2524760"/>
            <a:ext cx="1395095" cy="455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sz="900" dirty="0" smtClean="0">
                <a:sym typeface="+mn-ea"/>
              </a:rPr>
              <a:t>未指定：代表老师还未填报。下拉可查看</a:t>
            </a:r>
            <a:r>
              <a:rPr lang="en-US" altLang="zh-CN" sz="900" dirty="0" smtClean="0">
                <a:sym typeface="+mn-ea"/>
              </a:rPr>
              <a:t>“</a:t>
            </a:r>
            <a:r>
              <a:rPr lang="zh-CN" altLang="en-US" sz="900" dirty="0" smtClean="0">
                <a:sym typeface="+mn-ea"/>
              </a:rPr>
              <a:t>已指定</a:t>
            </a:r>
            <a:r>
              <a:rPr lang="en-US" altLang="zh-CN" sz="900" dirty="0" smtClean="0">
                <a:sym typeface="+mn-ea"/>
              </a:rPr>
              <a:t>”</a:t>
            </a:r>
            <a:r>
              <a:rPr lang="zh-CN" altLang="en-US" sz="900" dirty="0" smtClean="0">
                <a:sym typeface="+mn-ea"/>
              </a:rPr>
              <a:t>内容</a:t>
            </a:r>
            <a:endParaRPr lang="zh-CN" altLang="en-US" sz="900" dirty="0" smtClean="0">
              <a:ln>
                <a:noFill/>
              </a:ln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2155" y="1435100"/>
            <a:ext cx="10868025" cy="755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dirty="0"/>
              <a:t>管理员代理填报：</a:t>
            </a:r>
            <a:r>
              <a:rPr lang="zh-CN" altLang="en-US" dirty="0"/>
              <a:t>教材管理</a:t>
            </a:r>
            <a:r>
              <a:rPr lang="en-US" altLang="zh-CN" dirty="0"/>
              <a:t>——</a:t>
            </a:r>
            <a:r>
              <a:rPr lang="zh-CN" altLang="en-US" dirty="0"/>
              <a:t>需求管理</a:t>
            </a:r>
            <a:r>
              <a:rPr lang="en-US" altLang="zh-CN" dirty="0"/>
              <a:t>——</a:t>
            </a:r>
            <a:r>
              <a:rPr lang="zh-CN" altLang="en-US" dirty="0"/>
              <a:t>未指定界面</a:t>
            </a:r>
            <a:r>
              <a:rPr lang="en-US" altLang="zh-CN" dirty="0"/>
              <a:t>——</a:t>
            </a:r>
            <a:r>
              <a:rPr lang="zh-CN" altLang="en-US" dirty="0"/>
              <a:t>选择对应课程</a:t>
            </a:r>
            <a:r>
              <a:rPr lang="en-US" altLang="zh-CN" dirty="0"/>
              <a:t>——</a:t>
            </a:r>
            <a:r>
              <a:rPr lang="zh-CN" altLang="en-US" dirty="0"/>
              <a:t>指定教材</a:t>
            </a:r>
            <a:r>
              <a:rPr lang="en-US" altLang="zh-CN" dirty="0"/>
              <a:t>——</a:t>
            </a:r>
            <a:r>
              <a:rPr lang="zh-CN" altLang="en-US" dirty="0"/>
              <a:t>查询教材信息</a:t>
            </a:r>
            <a:r>
              <a:rPr lang="en-US" altLang="zh-CN" dirty="0"/>
              <a:t>——</a:t>
            </a:r>
            <a:r>
              <a:rPr lang="zh-CN" altLang="en-US" dirty="0"/>
              <a:t>选择对应教材及其他信息</a:t>
            </a:r>
            <a:r>
              <a:rPr lang="en-US" altLang="zh-CN" dirty="0"/>
              <a:t>——</a:t>
            </a:r>
            <a:r>
              <a:rPr lang="zh-CN" altLang="en-US" dirty="0"/>
              <a:t>提交</a:t>
            </a:r>
          </a:p>
        </p:txBody>
      </p:sp>
      <p:sp>
        <p:nvSpPr>
          <p:cNvPr id="20" name="流程图: 延期 19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"/>
          <p:cNvSpPr/>
          <p:nvPr/>
        </p:nvSpPr>
        <p:spPr>
          <a:xfrm>
            <a:off x="970900" y="322511"/>
            <a:ext cx="3210404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55015" y="1014098"/>
            <a:ext cx="447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需求管理：“未指定”界面解读</a:t>
            </a:r>
            <a:endParaRPr lang="en-US" altLang="zh-CN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116315" y="401558"/>
            <a:ext cx="300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三、操作详解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" y="2717940"/>
            <a:ext cx="11803184" cy="3898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06090" y="3277870"/>
            <a:ext cx="299085" cy="15049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  <a:alpha val="30000"/>
                  </a:schemeClr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5025" y="3124835"/>
            <a:ext cx="428625" cy="11430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 rot="5400000" flipH="1" flipV="1">
            <a:off x="1535430" y="2633980"/>
            <a:ext cx="416560" cy="721360"/>
            <a:chOff x="11812" y="2221"/>
            <a:chExt cx="1387" cy="1349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071245" y="2334895"/>
            <a:ext cx="1395095" cy="455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900" dirty="0" smtClean="0">
                <a:ln>
                  <a:noFill/>
                </a:ln>
                <a:sym typeface="+mn-ea"/>
              </a:rPr>
              <a:t>管理员可从</a:t>
            </a:r>
            <a:r>
              <a:rPr lang="en-US" altLang="zh-CN" sz="900" dirty="0" smtClean="0">
                <a:ln>
                  <a:noFill/>
                </a:ln>
                <a:sym typeface="+mn-ea"/>
              </a:rPr>
              <a:t>“</a:t>
            </a:r>
            <a:r>
              <a:rPr lang="zh-CN" altLang="en-US" sz="900" dirty="0" smtClean="0">
                <a:ln>
                  <a:noFill/>
                </a:ln>
                <a:sym typeface="+mn-ea"/>
              </a:rPr>
              <a:t>已指定</a:t>
            </a:r>
            <a:r>
              <a:rPr lang="en-US" altLang="zh-CN" sz="900" dirty="0" smtClean="0">
                <a:ln>
                  <a:noFill/>
                </a:ln>
                <a:sym typeface="+mn-ea"/>
              </a:rPr>
              <a:t>”</a:t>
            </a:r>
            <a:r>
              <a:rPr lang="zh-CN" altLang="en-US" sz="900" dirty="0" smtClean="0">
                <a:ln>
                  <a:noFill/>
                </a:ln>
                <a:sym typeface="+mn-ea"/>
              </a:rPr>
              <a:t>界面查看教师填报信息。</a:t>
            </a:r>
          </a:p>
        </p:txBody>
      </p:sp>
      <p:sp>
        <p:nvSpPr>
          <p:cNvPr id="3" name="矩形 2"/>
          <p:cNvSpPr/>
          <p:nvPr/>
        </p:nvSpPr>
        <p:spPr>
          <a:xfrm>
            <a:off x="3384550" y="3289935"/>
            <a:ext cx="497840" cy="139065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 flipH="1">
            <a:off x="3638550" y="3034665"/>
            <a:ext cx="570230" cy="78105"/>
            <a:chOff x="11812" y="2221"/>
            <a:chExt cx="1387" cy="1349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3792220" y="2324100"/>
            <a:ext cx="1183640" cy="46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900" dirty="0">
                <a:ln>
                  <a:noFill/>
                </a:ln>
                <a:sym typeface="+mn-ea"/>
              </a:rPr>
              <a:t>课程不需要给学生订购纸质教材的，点击</a:t>
            </a:r>
            <a:endParaRPr lang="en-US" altLang="zh-CN" sz="900" dirty="0">
              <a:ln>
                <a:noFill/>
              </a:ln>
              <a:sym typeface="+mn-ea"/>
            </a:endParaRPr>
          </a:p>
        </p:txBody>
      </p:sp>
      <p:cxnSp>
        <p:nvCxnSpPr>
          <p:cNvPr id="5" name="直接箭头连接符 4"/>
          <p:cNvCxnSpPr>
            <a:stCxn id="4" idx="0"/>
          </p:cNvCxnSpPr>
          <p:nvPr/>
        </p:nvCxnSpPr>
        <p:spPr>
          <a:xfrm flipH="1" flipV="1">
            <a:off x="3150235" y="2025015"/>
            <a:ext cx="5715" cy="125285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55950" y="1543050"/>
            <a:ext cx="2539365" cy="466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dbl">
            <a:solidFill>
              <a:srgbClr val="FFC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900" dirty="0">
                <a:ln>
                  <a:noFill/>
                </a:ln>
                <a:sym typeface="+mn-ea"/>
              </a:rPr>
              <a:t>教师填报完成已通过审核，想要重新换新教材。需要先管理员删除任务，老师在重新填报。</a:t>
            </a:r>
            <a:endParaRPr lang="en-US" altLang="zh-CN" sz="900" dirty="0">
              <a:ln>
                <a:noFill/>
              </a:ln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72080" y="3289935"/>
            <a:ext cx="299085" cy="15049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  <a:alpha val="30000"/>
                  </a:schemeClr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流程图: 延期 16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2"/>
          <p:cNvSpPr/>
          <p:nvPr/>
        </p:nvSpPr>
        <p:spPr>
          <a:xfrm>
            <a:off x="970899" y="322511"/>
            <a:ext cx="4262837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70264" y="1057652"/>
            <a:ext cx="447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需求管理：“已指定”界面解读</a:t>
            </a:r>
            <a:endParaRPr lang="en-US" altLang="zh-CN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116315" y="401558"/>
            <a:ext cx="300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三、操作详解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38445"/>
          <a:stretch>
            <a:fillRect/>
          </a:stretch>
        </p:blipFill>
        <p:spPr>
          <a:xfrm>
            <a:off x="192121" y="1913255"/>
            <a:ext cx="11999880" cy="442738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0024" y="1335825"/>
            <a:ext cx="1112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*</a:t>
            </a:r>
            <a:r>
              <a:rPr lang="zh-CN" altLang="en-US" dirty="0" smtClean="0"/>
              <a:t>标记</a:t>
            </a:r>
            <a:r>
              <a:rPr lang="zh-CN" altLang="en-US" dirty="0"/>
              <a:t>的为必填项；在查找条件中输入所要查找的教材信息，选择所要选择的教材，点击 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加入</a:t>
            </a:r>
            <a:r>
              <a:rPr lang="zh-CN" altLang="en-US" dirty="0"/>
              <a:t>到已选教材列表中；</a:t>
            </a:r>
          </a:p>
        </p:txBody>
      </p:sp>
      <p:sp>
        <p:nvSpPr>
          <p:cNvPr id="10" name="矩形 9"/>
          <p:cNvSpPr/>
          <p:nvPr/>
        </p:nvSpPr>
        <p:spPr>
          <a:xfrm>
            <a:off x="1294064" y="3246756"/>
            <a:ext cx="3422316" cy="7717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53725" y="3675017"/>
            <a:ext cx="332377" cy="6638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延期 8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2"/>
          <p:cNvSpPr/>
          <p:nvPr/>
        </p:nvSpPr>
        <p:spPr>
          <a:xfrm>
            <a:off x="970900" y="322511"/>
            <a:ext cx="3210404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5942" y="926291"/>
            <a:ext cx="306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“指定教材”界面解读：</a:t>
            </a:r>
            <a:endParaRPr lang="en-US" altLang="zh-CN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412311" y="2580005"/>
            <a:ext cx="2342542" cy="500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教材名称</a:t>
            </a:r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/ISBN/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出版社输入一个即可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933508" y="2700791"/>
            <a:ext cx="139096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12799" y="2549570"/>
            <a:ext cx="7120709" cy="2415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88660" y="5422757"/>
            <a:ext cx="2342542" cy="500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根据输入的“查找条件”提供对应可选信息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204321" y="4018548"/>
            <a:ext cx="9490" cy="14042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16315" y="401558"/>
            <a:ext cx="300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三、操作详解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90805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6367" y="1922037"/>
            <a:ext cx="1067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并填写选用说明、教师是否需要</a:t>
            </a:r>
            <a:r>
              <a:rPr lang="zh-CN" altLang="en-US" dirty="0" smtClean="0"/>
              <a:t>教材，</a:t>
            </a:r>
            <a:r>
              <a:rPr lang="zh-CN" altLang="en-US" dirty="0"/>
              <a:t>当教师需要教材时，填写所需要的本数和需要教材的教师，</a:t>
            </a:r>
            <a:r>
              <a:rPr lang="zh-CN" altLang="en-US" dirty="0" smtClean="0"/>
              <a:t>点击“提交” </a:t>
            </a:r>
            <a:r>
              <a:rPr lang="zh-CN" altLang="en-US" dirty="0"/>
              <a:t>，左上角</a:t>
            </a:r>
            <a:r>
              <a:rPr lang="zh-CN" altLang="en-US" dirty="0" smtClean="0"/>
              <a:t>显示“保存成功” </a:t>
            </a:r>
            <a:r>
              <a:rPr lang="zh-CN" altLang="en-US" dirty="0"/>
              <a:t>，完成指定教材；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2" t="56508" r="1522" b="-7207"/>
          <a:stretch/>
        </p:blipFill>
        <p:spPr>
          <a:xfrm>
            <a:off x="514336" y="3088707"/>
            <a:ext cx="11442146" cy="34768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71781" y="3315130"/>
            <a:ext cx="5194256" cy="8969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4471" y="4264362"/>
            <a:ext cx="3840480" cy="4093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32779" y="5779651"/>
            <a:ext cx="426720" cy="2656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延期 9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2"/>
          <p:cNvSpPr/>
          <p:nvPr/>
        </p:nvSpPr>
        <p:spPr>
          <a:xfrm>
            <a:off x="970899" y="322511"/>
            <a:ext cx="4262837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5526" y="1408716"/>
            <a:ext cx="447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“指定教材”界面解读：</a:t>
            </a:r>
            <a:endParaRPr lang="en-US" altLang="zh-CN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987388" y="4310637"/>
            <a:ext cx="2342542" cy="316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选择“是否”需要教师用书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>
            <a:stCxn id="8" idx="3"/>
          </p:cNvCxnSpPr>
          <p:nvPr/>
        </p:nvCxnSpPr>
        <p:spPr>
          <a:xfrm flipV="1">
            <a:off x="4754951" y="4469013"/>
            <a:ext cx="2120537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116315" y="401558"/>
            <a:ext cx="300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三、操作详解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82859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延期 1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970899" y="322511"/>
            <a:ext cx="4262837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4336" y="1202133"/>
            <a:ext cx="981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“参考书代理填报”界面解读：可由管理员进行代理填报</a:t>
            </a:r>
            <a:endParaRPr lang="en-US" altLang="zh-CN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1116315" y="401558"/>
            <a:ext cx="300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三、操作详解</a:t>
            </a:r>
            <a:endParaRPr lang="en-US" altLang="zh-CN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748133" y="1785701"/>
            <a:ext cx="1075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注：教师参考用书也可</a:t>
            </a:r>
            <a:r>
              <a:rPr lang="zh-CN" altLang="en-US" dirty="0"/>
              <a:t>通过</a:t>
            </a:r>
            <a:r>
              <a:rPr lang="zh-CN" altLang="en-US" dirty="0" smtClean="0"/>
              <a:t>填写“上海</a:t>
            </a:r>
            <a:r>
              <a:rPr lang="zh-CN" altLang="en-US" dirty="0"/>
              <a:t>师范大学本科教师参考用书</a:t>
            </a:r>
            <a:r>
              <a:rPr lang="zh-CN" altLang="en-US" dirty="0" smtClean="0"/>
              <a:t>统计表”线下交教材科进行订购。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"/>
          <a:stretch/>
        </p:blipFill>
        <p:spPr>
          <a:xfrm>
            <a:off x="335045" y="2603405"/>
            <a:ext cx="11485654" cy="38680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V="1">
            <a:off x="2755054" y="3130638"/>
            <a:ext cx="362219" cy="1778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67653" y="2490448"/>
            <a:ext cx="1985743" cy="316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点击“申请”添加信息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5400000" flipH="1">
            <a:off x="3194243" y="2709463"/>
            <a:ext cx="354806" cy="538658"/>
            <a:chOff x="11812" y="2221"/>
            <a:chExt cx="1387" cy="1349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399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MwZGRjNmQzNWQwZWU5MTNkYTczNjIwYTZkYjg2O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781</Words>
  <Application>Microsoft Office PowerPoint</Application>
  <PresentationFormat>宽屏</PresentationFormat>
  <Paragraphs>53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思源黑体</vt:lpstr>
      <vt:lpstr>思源黑体 Light</vt:lpstr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lenovo</cp:lastModifiedBy>
  <cp:revision>180</cp:revision>
  <cp:lastPrinted>2024-06-04T06:58:07Z</cp:lastPrinted>
  <dcterms:created xsi:type="dcterms:W3CDTF">2019-06-19T02:08:00Z</dcterms:created>
  <dcterms:modified xsi:type="dcterms:W3CDTF">2024-06-07T05:19:08Z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F865FC7EE7D5472F9E150570681CA4AF_11</vt:lpwstr>
  </property>
</Properties>
</file>